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3" r:id="rId7"/>
    <p:sldId id="265" r:id="rId8"/>
    <p:sldId id="266" r:id="rId9"/>
    <p:sldId id="267" r:id="rId10"/>
    <p:sldId id="271" r:id="rId11"/>
    <p:sldId id="272" r:id="rId12"/>
    <p:sldId id="273" r:id="rId13"/>
    <p:sldId id="274" r:id="rId14"/>
    <p:sldId id="280" r:id="rId15"/>
    <p:sldId id="277" r:id="rId16"/>
    <p:sldId id="278" r:id="rId17"/>
    <p:sldId id="279"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6" y="2514602"/>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6" y="4777386"/>
            <a:ext cx="8915399" cy="1126283"/>
          </a:xfrm>
        </p:spPr>
        <p:txBody>
          <a:bodyPr anchor="t"/>
          <a:lstStyle>
            <a:lvl1pPr marL="0" indent="0" algn="l">
              <a:buNone/>
              <a:defRPr>
                <a:solidFill>
                  <a:schemeClr val="tx1">
                    <a:lumMod val="65000"/>
                    <a:lumOff val="3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7" indent="0" algn="ctr">
              <a:buNone/>
              <a:defRPr>
                <a:solidFill>
                  <a:schemeClr val="tx1">
                    <a:tint val="75000"/>
                  </a:schemeClr>
                </a:solidFill>
              </a:defRPr>
            </a:lvl5pPr>
            <a:lvl6pPr marL="2285859" indent="0" algn="ctr">
              <a:buNone/>
              <a:defRPr>
                <a:solidFill>
                  <a:schemeClr val="tx1">
                    <a:tint val="75000"/>
                  </a:schemeClr>
                </a:solidFill>
              </a:defRPr>
            </a:lvl6pPr>
            <a:lvl7pPr marL="2743028" indent="0" algn="ctr">
              <a:buNone/>
              <a:defRPr>
                <a:solidFill>
                  <a:schemeClr val="tx1">
                    <a:tint val="75000"/>
                  </a:schemeClr>
                </a:solidFill>
              </a:defRPr>
            </a:lvl7pPr>
            <a:lvl8pPr marL="3200200" indent="0" algn="ctr">
              <a:buNone/>
              <a:defRPr>
                <a:solidFill>
                  <a:schemeClr val="tx1">
                    <a:tint val="75000"/>
                  </a:schemeClr>
                </a:solidFill>
              </a:defRPr>
            </a:lvl8pPr>
            <a:lvl9pPr marL="3657373"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1632B66-03CB-4D5A-8D5B-C60CEAF02B9E}" type="datetimeFigureOut">
              <a:rPr lang="ru-RU" smtClean="0"/>
              <a:t>24.02.2022</a:t>
            </a:fld>
            <a:endParaRPr lang="ru-RU"/>
          </a:p>
        </p:txBody>
      </p:sp>
      <p:sp>
        <p:nvSpPr>
          <p:cNvPr id="5" name="Footer Placeholder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83207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6"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800">
                <a:solidFill>
                  <a:schemeClr val="tx1">
                    <a:lumMod val="65000"/>
                    <a:lumOff val="3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7" indent="0">
              <a:buNone/>
              <a:defRPr sz="1400">
                <a:solidFill>
                  <a:schemeClr val="tx1">
                    <a:tint val="75000"/>
                  </a:schemeClr>
                </a:solidFill>
              </a:defRPr>
            </a:lvl5pPr>
            <a:lvl6pPr marL="2285859" indent="0">
              <a:buNone/>
              <a:defRPr sz="1400">
                <a:solidFill>
                  <a:schemeClr val="tx1">
                    <a:tint val="75000"/>
                  </a:schemeClr>
                </a:solidFill>
              </a:defRPr>
            </a:lvl6pPr>
            <a:lvl7pPr marL="2743028" indent="0">
              <a:buNone/>
              <a:defRPr sz="1400">
                <a:solidFill>
                  <a:schemeClr val="tx1">
                    <a:tint val="75000"/>
                  </a:schemeClr>
                </a:solidFill>
              </a:defRPr>
            </a:lvl7pPr>
            <a:lvl8pPr marL="3200200" indent="0">
              <a:buNone/>
              <a:defRPr sz="1400">
                <a:solidFill>
                  <a:schemeClr val="tx1">
                    <a:tint val="75000"/>
                  </a:schemeClr>
                </a:solidFill>
              </a:defRPr>
            </a:lvl8pPr>
            <a:lvl9pPr marL="3657373"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32B66-03CB-4D5A-8D5B-C60CEAF02B9E}" type="datetimeFigureOut">
              <a:rPr lang="ru-RU" smtClean="0"/>
              <a:t>24.02.2022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7" y="3178179"/>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6"/>
            <a:ext cx="779767" cy="365125"/>
          </a:xfrm>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204358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52" y="609601"/>
            <a:ext cx="8393927"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172" indent="0">
              <a:buFontTx/>
              <a:buNone/>
              <a:defRPr/>
            </a:lvl2pPr>
            <a:lvl3pPr marL="914343" indent="0">
              <a:buFontTx/>
              <a:buNone/>
              <a:defRPr/>
            </a:lvl3pPr>
            <a:lvl4pPr marL="1371515" indent="0">
              <a:buFontTx/>
              <a:buNone/>
              <a:defRPr/>
            </a:lvl4pPr>
            <a:lvl5pPr marL="1828687" indent="0">
              <a:buFontTx/>
              <a:buNone/>
              <a:defRPr/>
            </a:lvl5pPr>
          </a:lstStyle>
          <a:p>
            <a:pPr lvl="0"/>
            <a:r>
              <a:rPr lang="ru-RU"/>
              <a:t>Образец текста</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800">
                <a:solidFill>
                  <a:schemeClr val="tx1">
                    <a:lumMod val="65000"/>
                    <a:lumOff val="3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7" indent="0">
              <a:buNone/>
              <a:defRPr sz="1400">
                <a:solidFill>
                  <a:schemeClr val="tx1">
                    <a:tint val="75000"/>
                  </a:schemeClr>
                </a:solidFill>
              </a:defRPr>
            </a:lvl5pPr>
            <a:lvl6pPr marL="2285859" indent="0">
              <a:buNone/>
              <a:defRPr sz="1400">
                <a:solidFill>
                  <a:schemeClr val="tx1">
                    <a:tint val="75000"/>
                  </a:schemeClr>
                </a:solidFill>
              </a:defRPr>
            </a:lvl6pPr>
            <a:lvl7pPr marL="2743028" indent="0">
              <a:buNone/>
              <a:defRPr sz="1400">
                <a:solidFill>
                  <a:schemeClr val="tx1">
                    <a:tint val="75000"/>
                  </a:schemeClr>
                </a:solidFill>
              </a:defRPr>
            </a:lvl7pPr>
            <a:lvl8pPr marL="3200200" indent="0">
              <a:buNone/>
              <a:defRPr sz="1400">
                <a:solidFill>
                  <a:schemeClr val="tx1">
                    <a:tint val="75000"/>
                  </a:schemeClr>
                </a:solidFill>
              </a:defRPr>
            </a:lvl8pPr>
            <a:lvl9pPr marL="3657373"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32B66-03CB-4D5A-8D5B-C60CEAF02B9E}" type="datetimeFigureOut">
              <a:rPr lang="ru-RU" smtClean="0"/>
              <a:t>24.02.2022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7" y="3178179"/>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6"/>
            <a:ext cx="779767" cy="365125"/>
          </a:xfrm>
        </p:spPr>
        <p:txBody>
          <a:bodyPr/>
          <a:lstStyle/>
          <a:p>
            <a:fld id="{EB3608AC-B157-446E-971B-009B926E670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2773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1"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1632B66-03CB-4D5A-8D5B-C60CEAF02B9E}" type="datetimeFigureOut">
              <a:rPr lang="ru-RU" smtClean="0"/>
              <a:t>24.02.2022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7" y="4911732"/>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4"/>
            <a:ext cx="779767" cy="365125"/>
          </a:xfrm>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1951942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52" y="609601"/>
            <a:ext cx="8393927"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3" y="4343400"/>
            <a:ext cx="8915401" cy="838200"/>
          </a:xfrm>
        </p:spPr>
        <p:txBody>
          <a:bodyPr anchor="b">
            <a:noAutofit/>
          </a:bodyPr>
          <a:lstStyle>
            <a:lvl1pPr marL="0" indent="0">
              <a:buFontTx/>
              <a:buNone/>
              <a:defRPr sz="2400">
                <a:solidFill>
                  <a:schemeClr val="accent1"/>
                </a:solidFill>
              </a:defRPr>
            </a:lvl1pPr>
            <a:lvl2pPr marL="457172" indent="0">
              <a:buFontTx/>
              <a:buNone/>
              <a:defRPr/>
            </a:lvl2pPr>
            <a:lvl3pPr marL="914343" indent="0">
              <a:buFontTx/>
              <a:buNone/>
              <a:defRPr/>
            </a:lvl3pPr>
            <a:lvl4pPr marL="1371515" indent="0">
              <a:buFontTx/>
              <a:buNone/>
              <a:defRPr/>
            </a:lvl4pPr>
            <a:lvl5pPr marL="1828687"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1632B66-03CB-4D5A-8D5B-C60CEAF02B9E}" type="datetimeFigureOut">
              <a:rPr lang="ru-RU" smtClean="0"/>
              <a:t>24.02.2022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7" y="4911732"/>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4"/>
            <a:ext cx="779767" cy="365125"/>
          </a:xfrm>
        </p:spPr>
        <p:txBody>
          <a:bodyPr/>
          <a:lstStyle/>
          <a:p>
            <a:fld id="{EB3608AC-B157-446E-971B-009B926E670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790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6"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3" y="4343400"/>
            <a:ext cx="8915401" cy="838200"/>
          </a:xfrm>
        </p:spPr>
        <p:txBody>
          <a:bodyPr anchor="b">
            <a:noAutofit/>
          </a:bodyPr>
          <a:lstStyle>
            <a:lvl1pPr marL="0" indent="0">
              <a:buFontTx/>
              <a:buNone/>
              <a:defRPr sz="2400">
                <a:solidFill>
                  <a:schemeClr val="accent1"/>
                </a:solidFill>
              </a:defRPr>
            </a:lvl1pPr>
            <a:lvl2pPr marL="457172" indent="0">
              <a:buFontTx/>
              <a:buNone/>
              <a:defRPr/>
            </a:lvl2pPr>
            <a:lvl3pPr marL="914343" indent="0">
              <a:buFontTx/>
              <a:buNone/>
              <a:defRPr/>
            </a:lvl3pPr>
            <a:lvl4pPr marL="1371515" indent="0">
              <a:buFontTx/>
              <a:buNone/>
              <a:defRPr/>
            </a:lvl4pPr>
            <a:lvl5pPr marL="1828687"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1632B66-03CB-4D5A-8D5B-C60CEAF02B9E}" type="datetimeFigureOut">
              <a:rPr lang="ru-RU" smtClean="0"/>
              <a:t>24.02.2022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7" y="4911732"/>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4"/>
            <a:ext cx="779767" cy="365125"/>
          </a:xfrm>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2826581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32B66-03CB-4D5A-8D5B-C60CEAF02B9E}" type="datetimeFigureOut">
              <a:rPr lang="ru-RU" smtClean="0"/>
              <a:t>24.02.2022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7" y="714380"/>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161949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6" y="627411"/>
            <a:ext cx="2207602"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3" y="627411"/>
            <a:ext cx="6477001"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32B66-03CB-4D5A-8D5B-C60CEAF02B9E}" type="datetimeFigureOut">
              <a:rPr lang="ru-RU" smtClean="0"/>
              <a:t>24.02.2022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7" y="714380"/>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174638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30"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3" y="2133600"/>
            <a:ext cx="8915401"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32B66-03CB-4D5A-8D5B-C60CEAF02B9E}" type="datetimeFigureOut">
              <a:rPr lang="ru-RU" smtClean="0"/>
              <a:t>24.02.2022</a:t>
            </a:fld>
            <a:endParaRPr lang="ru-RU"/>
          </a:p>
        </p:txBody>
      </p:sp>
      <p:sp>
        <p:nvSpPr>
          <p:cNvPr id="5" name="Footer Placeholder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070646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6"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6" y="3530129"/>
            <a:ext cx="8915399" cy="860400"/>
          </a:xfrm>
        </p:spPr>
        <p:txBody>
          <a:bodyPr anchor="t"/>
          <a:lstStyle>
            <a:lvl1pPr marL="0" indent="0" algn="l">
              <a:buNone/>
              <a:defRPr sz="2000">
                <a:solidFill>
                  <a:schemeClr val="tx1">
                    <a:lumMod val="65000"/>
                    <a:lumOff val="3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7" indent="0">
              <a:buNone/>
              <a:defRPr sz="1400">
                <a:solidFill>
                  <a:schemeClr val="tx1">
                    <a:tint val="75000"/>
                  </a:schemeClr>
                </a:solidFill>
              </a:defRPr>
            </a:lvl5pPr>
            <a:lvl6pPr marL="2285859" indent="0">
              <a:buNone/>
              <a:defRPr sz="1400">
                <a:solidFill>
                  <a:schemeClr val="tx1">
                    <a:tint val="75000"/>
                  </a:schemeClr>
                </a:solidFill>
              </a:defRPr>
            </a:lvl6pPr>
            <a:lvl7pPr marL="2743028" indent="0">
              <a:buNone/>
              <a:defRPr sz="1400">
                <a:solidFill>
                  <a:schemeClr val="tx1">
                    <a:tint val="75000"/>
                  </a:schemeClr>
                </a:solidFill>
              </a:defRPr>
            </a:lvl7pPr>
            <a:lvl8pPr marL="3200200" indent="0">
              <a:buNone/>
              <a:defRPr sz="1400">
                <a:solidFill>
                  <a:schemeClr val="tx1">
                    <a:tint val="75000"/>
                  </a:schemeClr>
                </a:solidFill>
              </a:defRPr>
            </a:lvl8pPr>
            <a:lvl9pPr marL="3657373"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32B66-03CB-4D5A-8D5B-C60CEAF02B9E}" type="datetimeFigureOut">
              <a:rPr lang="ru-RU" smtClean="0"/>
              <a:t>24.02.2022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7" y="3178179"/>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6"/>
            <a:ext cx="779767" cy="365125"/>
          </a:xfrm>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895236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3" y="2133600"/>
            <a:ext cx="4313865"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8" y="2126222"/>
            <a:ext cx="4313865"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1632B66-03CB-4D5A-8D5B-C60CEAF02B9E}" type="datetimeFigureOut">
              <a:rPr lang="ru-RU" smtClean="0"/>
              <a:t>24.02.2022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7" y="714380"/>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8" y="787786"/>
            <a:ext cx="779767" cy="365125"/>
          </a:xfrm>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254714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72" indent="0">
              <a:buNone/>
              <a:defRPr sz="2000" b="1"/>
            </a:lvl2pPr>
            <a:lvl3pPr marL="914343" indent="0">
              <a:buNone/>
              <a:defRPr sz="1800" b="1"/>
            </a:lvl3pPr>
            <a:lvl4pPr marL="1371515" indent="0">
              <a:buNone/>
              <a:defRPr sz="1600" b="1"/>
            </a:lvl4pPr>
            <a:lvl5pPr marL="1828687" indent="0">
              <a:buNone/>
              <a:defRPr sz="1600" b="1"/>
            </a:lvl5pPr>
            <a:lvl6pPr marL="2285859" indent="0">
              <a:buNone/>
              <a:defRPr sz="1600" b="1"/>
            </a:lvl6pPr>
            <a:lvl7pPr marL="2743028" indent="0">
              <a:buNone/>
              <a:defRPr sz="1600" b="1"/>
            </a:lvl7pPr>
            <a:lvl8pPr marL="3200200" indent="0">
              <a:buNone/>
              <a:defRPr sz="1600" b="1"/>
            </a:lvl8pPr>
            <a:lvl9pPr marL="3657373" indent="0">
              <a:buNone/>
              <a:defRPr sz="1600" b="1"/>
            </a:lvl9pPr>
          </a:lstStyle>
          <a:p>
            <a:pPr lvl="0"/>
            <a:r>
              <a:rPr lang="ru-RU"/>
              <a:t>Образец текста</a:t>
            </a:r>
          </a:p>
        </p:txBody>
      </p:sp>
      <p:sp>
        <p:nvSpPr>
          <p:cNvPr id="4" name="Content Placeholder 3"/>
          <p:cNvSpPr>
            <a:spLocks noGrp="1"/>
          </p:cNvSpPr>
          <p:nvPr>
            <p:ph sz="half" idx="2"/>
          </p:nvPr>
        </p:nvSpPr>
        <p:spPr>
          <a:xfrm>
            <a:off x="2589214" y="2548966"/>
            <a:ext cx="4342892"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2400" b="0"/>
            </a:lvl1pPr>
            <a:lvl2pPr marL="457172" indent="0">
              <a:buNone/>
              <a:defRPr sz="2000" b="1"/>
            </a:lvl2pPr>
            <a:lvl3pPr marL="914343" indent="0">
              <a:buNone/>
              <a:defRPr sz="1800" b="1"/>
            </a:lvl3pPr>
            <a:lvl4pPr marL="1371515" indent="0">
              <a:buNone/>
              <a:defRPr sz="1600" b="1"/>
            </a:lvl4pPr>
            <a:lvl5pPr marL="1828687" indent="0">
              <a:buNone/>
              <a:defRPr sz="1600" b="1"/>
            </a:lvl5pPr>
            <a:lvl6pPr marL="2285859" indent="0">
              <a:buNone/>
              <a:defRPr sz="1600" b="1"/>
            </a:lvl6pPr>
            <a:lvl7pPr marL="2743028" indent="0">
              <a:buNone/>
              <a:defRPr sz="1600" b="1"/>
            </a:lvl7pPr>
            <a:lvl8pPr marL="3200200" indent="0">
              <a:buNone/>
              <a:defRPr sz="1600" b="1"/>
            </a:lvl8pPr>
            <a:lvl9pPr marL="3657373"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9"/>
            <a:ext cx="4338676"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1632B66-03CB-4D5A-8D5B-C60CEAF02B9E}" type="datetimeFigureOut">
              <a:rPr lang="ru-RU" smtClean="0"/>
              <a:t>24.02.2022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7" y="714380"/>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8" y="787786"/>
            <a:ext cx="779767" cy="365125"/>
          </a:xfrm>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289069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1632B66-03CB-4D5A-8D5B-C60CEAF02B9E}" type="datetimeFigureOut">
              <a:rPr lang="ru-RU" smtClean="0"/>
              <a:t>24.02.2022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7" y="714380"/>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906446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32B66-03CB-4D5A-8D5B-C60CEAF02B9E}" type="datetimeFigureOut">
              <a:rPr lang="ru-RU" smtClean="0"/>
              <a:t>24.02.2022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7" y="714380"/>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41260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8" y="446088"/>
            <a:ext cx="3505198"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95"/>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8" y="1598613"/>
            <a:ext cx="3505198" cy="4262436"/>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7" indent="0">
              <a:buNone/>
              <a:defRPr sz="900"/>
            </a:lvl5pPr>
            <a:lvl6pPr marL="2285859" indent="0">
              <a:buNone/>
              <a:defRPr sz="900"/>
            </a:lvl6pPr>
            <a:lvl7pPr marL="2743028" indent="0">
              <a:buNone/>
              <a:defRPr sz="900"/>
            </a:lvl7pPr>
            <a:lvl8pPr marL="3200200" indent="0">
              <a:buNone/>
              <a:defRPr sz="900"/>
            </a:lvl8pPr>
            <a:lvl9pPr marL="3657373"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1632B66-03CB-4D5A-8D5B-C60CEAF02B9E}" type="datetimeFigureOut">
              <a:rPr lang="ru-RU" smtClean="0"/>
              <a:t>24.02.2022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7" y="714380"/>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293731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1"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3" y="634965"/>
            <a:ext cx="8915401" cy="3854970"/>
          </a:xfrm>
        </p:spPr>
        <p:txBody>
          <a:bodyPr anchor="t">
            <a:normAutofit/>
          </a:bodyPr>
          <a:lstStyle>
            <a:lvl1pPr marL="0" indent="0" algn="ctr">
              <a:buNone/>
              <a:defRPr sz="1600"/>
            </a:lvl1pPr>
            <a:lvl2pPr marL="457172" indent="0">
              <a:buNone/>
              <a:defRPr sz="1600"/>
            </a:lvl2pPr>
            <a:lvl3pPr marL="914343" indent="0">
              <a:buNone/>
              <a:defRPr sz="1600"/>
            </a:lvl3pPr>
            <a:lvl4pPr marL="1371515" indent="0">
              <a:buNone/>
              <a:defRPr sz="1600"/>
            </a:lvl4pPr>
            <a:lvl5pPr marL="1828687" indent="0">
              <a:buNone/>
              <a:defRPr sz="1600"/>
            </a:lvl5pPr>
            <a:lvl6pPr marL="2285859" indent="0">
              <a:buNone/>
              <a:defRPr sz="1600"/>
            </a:lvl6pPr>
            <a:lvl7pPr marL="2743028" indent="0">
              <a:buNone/>
              <a:defRPr sz="1600"/>
            </a:lvl7pPr>
            <a:lvl8pPr marL="3200200" indent="0">
              <a:buNone/>
              <a:defRPr sz="1600"/>
            </a:lvl8pPr>
            <a:lvl9pPr marL="3657373"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1" cy="493712"/>
          </a:xfrm>
        </p:spPr>
        <p:txBody>
          <a:bodyPr>
            <a:normAutofit/>
          </a:bodyPr>
          <a:lstStyle>
            <a:lvl1pPr marL="0" indent="0">
              <a:buNone/>
              <a:defRPr sz="1200"/>
            </a:lvl1pPr>
            <a:lvl2pPr marL="457172" indent="0">
              <a:buNone/>
              <a:defRPr sz="1200"/>
            </a:lvl2pPr>
            <a:lvl3pPr marL="914343" indent="0">
              <a:buNone/>
              <a:defRPr sz="1000"/>
            </a:lvl3pPr>
            <a:lvl4pPr marL="1371515" indent="0">
              <a:buNone/>
              <a:defRPr sz="900"/>
            </a:lvl4pPr>
            <a:lvl5pPr marL="1828687" indent="0">
              <a:buNone/>
              <a:defRPr sz="900"/>
            </a:lvl5pPr>
            <a:lvl6pPr marL="2285859" indent="0">
              <a:buNone/>
              <a:defRPr sz="900"/>
            </a:lvl6pPr>
            <a:lvl7pPr marL="2743028" indent="0">
              <a:buNone/>
              <a:defRPr sz="900"/>
            </a:lvl7pPr>
            <a:lvl8pPr marL="3200200" indent="0">
              <a:buNone/>
              <a:defRPr sz="900"/>
            </a:lvl8pPr>
            <a:lvl9pPr marL="3657373"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1632B66-03CB-4D5A-8D5B-C60CEAF02B9E}" type="datetimeFigureOut">
              <a:rPr lang="ru-RU" smtClean="0"/>
              <a:t>24.02.2022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7" y="4911732"/>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4"/>
            <a:ext cx="779767" cy="365125"/>
          </a:xfrm>
        </p:spPr>
        <p:txBody>
          <a:bodyPr/>
          <a:lstStyle/>
          <a:p>
            <a:fld id="{EB3608AC-B157-446E-971B-009B926E6706}" type="slidenum">
              <a:rPr lang="ru-RU" smtClean="0"/>
              <a:t>‹#›</a:t>
            </a:fld>
            <a:endParaRPr lang="ru-RU"/>
          </a:p>
        </p:txBody>
      </p:sp>
    </p:spTree>
    <p:extLst>
      <p:ext uri="{BB962C8B-B14F-4D97-AF65-F5344CB8AC3E}">
        <p14:creationId xmlns:p14="http://schemas.microsoft.com/office/powerpoint/2010/main" val="2871323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30"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3" y="2133600"/>
            <a:ext cx="8915401"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4"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1632B66-03CB-4D5A-8D5B-C60CEAF02B9E}" type="datetimeFigureOut">
              <a:rPr lang="ru-RU" smtClean="0"/>
              <a:t>24.02.2022</a:t>
            </a:fld>
            <a:endParaRPr lang="ru-RU"/>
          </a:p>
        </p:txBody>
      </p:sp>
      <p:sp>
        <p:nvSpPr>
          <p:cNvPr id="5" name="Footer Placeholder 4"/>
          <p:cNvSpPr>
            <a:spLocks noGrp="1"/>
          </p:cNvSpPr>
          <p:nvPr>
            <p:ph type="ftr" sz="quarter" idx="3"/>
          </p:nvPr>
        </p:nvSpPr>
        <p:spPr>
          <a:xfrm>
            <a:off x="2589219" y="6135815"/>
            <a:ext cx="761999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8" y="787786"/>
            <a:ext cx="779767" cy="365125"/>
          </a:xfrm>
          <a:prstGeom prst="rect">
            <a:avLst/>
          </a:prstGeom>
        </p:spPr>
        <p:txBody>
          <a:bodyPr vert="horz" lIns="91440" tIns="45720" rIns="91440" bIns="45720" rtlCol="0" anchor="ctr"/>
          <a:lstStyle>
            <a:lvl1pPr algn="r">
              <a:defRPr sz="2000">
                <a:solidFill>
                  <a:srgbClr val="FEFFFF"/>
                </a:solidFill>
              </a:defRPr>
            </a:lvl1pPr>
          </a:lstStyle>
          <a:p>
            <a:fld id="{EB3608AC-B157-446E-971B-009B926E6706}" type="slidenum">
              <a:rPr lang="ru-RU" smtClean="0"/>
              <a:t>‹#›</a:t>
            </a:fld>
            <a:endParaRPr lang="ru-RU"/>
          </a:p>
        </p:txBody>
      </p:sp>
    </p:spTree>
    <p:extLst>
      <p:ext uri="{BB962C8B-B14F-4D97-AF65-F5344CB8AC3E}">
        <p14:creationId xmlns:p14="http://schemas.microsoft.com/office/powerpoint/2010/main" val="422036459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txStyles>
    <p:titleStyle>
      <a:lvl1pPr algn="l" defTabSz="457172"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78" indent="-342878" algn="l" defTabSz="457172"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04" indent="-285734" algn="l" defTabSz="457172"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29" indent="-228587" algn="l" defTabSz="457172"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00" indent="-228587" algn="l" defTabSz="457172"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273" indent="-228587" algn="l" defTabSz="457172"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444" indent="-228587" algn="l" defTabSz="457172"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615" indent="-228587" algn="l" defTabSz="457172"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787" indent="-228587" algn="l" defTabSz="457172"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959" indent="-228587" algn="l" defTabSz="457172"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3" algn="l" defTabSz="457172" rtl="0" eaLnBrk="1" latinLnBrk="0" hangingPunct="1">
        <a:defRPr sz="1800" kern="1200">
          <a:solidFill>
            <a:schemeClr val="tx1"/>
          </a:solidFill>
          <a:latin typeface="+mn-lt"/>
          <a:ea typeface="+mn-ea"/>
          <a:cs typeface="+mn-cs"/>
        </a:defRPr>
      </a:lvl3pPr>
      <a:lvl4pPr marL="1371515" algn="l" defTabSz="457172" rtl="0" eaLnBrk="1" latinLnBrk="0" hangingPunct="1">
        <a:defRPr sz="1800" kern="1200">
          <a:solidFill>
            <a:schemeClr val="tx1"/>
          </a:solidFill>
          <a:latin typeface="+mn-lt"/>
          <a:ea typeface="+mn-ea"/>
          <a:cs typeface="+mn-cs"/>
        </a:defRPr>
      </a:lvl4pPr>
      <a:lvl5pPr marL="1828687" algn="l" defTabSz="457172" rtl="0" eaLnBrk="1" latinLnBrk="0" hangingPunct="1">
        <a:defRPr sz="1800" kern="1200">
          <a:solidFill>
            <a:schemeClr val="tx1"/>
          </a:solidFill>
          <a:latin typeface="+mn-lt"/>
          <a:ea typeface="+mn-ea"/>
          <a:cs typeface="+mn-cs"/>
        </a:defRPr>
      </a:lvl5pPr>
      <a:lvl6pPr marL="2285859" algn="l" defTabSz="457172" rtl="0" eaLnBrk="1" latinLnBrk="0" hangingPunct="1">
        <a:defRPr sz="1800" kern="1200">
          <a:solidFill>
            <a:schemeClr val="tx1"/>
          </a:solidFill>
          <a:latin typeface="+mn-lt"/>
          <a:ea typeface="+mn-ea"/>
          <a:cs typeface="+mn-cs"/>
        </a:defRPr>
      </a:lvl6pPr>
      <a:lvl7pPr marL="2743028" algn="l" defTabSz="457172" rtl="0" eaLnBrk="1" latinLnBrk="0" hangingPunct="1">
        <a:defRPr sz="1800" kern="1200">
          <a:solidFill>
            <a:schemeClr val="tx1"/>
          </a:solidFill>
          <a:latin typeface="+mn-lt"/>
          <a:ea typeface="+mn-ea"/>
          <a:cs typeface="+mn-cs"/>
        </a:defRPr>
      </a:lvl7pPr>
      <a:lvl8pPr marL="3200200" algn="l" defTabSz="457172" rtl="0" eaLnBrk="1" latinLnBrk="0" hangingPunct="1">
        <a:defRPr sz="1800" kern="1200">
          <a:solidFill>
            <a:schemeClr val="tx1"/>
          </a:solidFill>
          <a:latin typeface="+mn-lt"/>
          <a:ea typeface="+mn-ea"/>
          <a:cs typeface="+mn-cs"/>
        </a:defRPr>
      </a:lvl8pPr>
      <a:lvl9pPr marL="3657373" algn="l" defTabSz="457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538" y="599766"/>
            <a:ext cx="4288367" cy="5506443"/>
          </a:xfrm>
          <a:prstGeom prst="rect">
            <a:avLst/>
          </a:prstGeom>
        </p:spPr>
      </p:pic>
      <p:sp>
        <p:nvSpPr>
          <p:cNvPr id="17" name="Прямоугольник 16"/>
          <p:cNvSpPr/>
          <p:nvPr/>
        </p:nvSpPr>
        <p:spPr>
          <a:xfrm>
            <a:off x="1485900" y="444500"/>
            <a:ext cx="4140200" cy="5816977"/>
          </a:xfrm>
          <a:prstGeom prst="rect">
            <a:avLst/>
          </a:prstGeom>
        </p:spPr>
        <p:txBody>
          <a:bodyPr wrap="square">
            <a:spAutoFit/>
          </a:bodyPr>
          <a:lstStyle/>
          <a:p>
            <a:pPr algn="ctr"/>
            <a:r>
              <a:rPr lang="ru-RU" sz="4400" b="1" dirty="0">
                <a:solidFill>
                  <a:schemeClr val="accent1"/>
                </a:solidFill>
              </a:rPr>
              <a:t>ВАЛЕНТИН  ГРИГОРЬЕВИЧ       РАСПУТИН </a:t>
            </a:r>
          </a:p>
          <a:p>
            <a:pPr algn="ctr"/>
            <a:endParaRPr lang="ru-RU" sz="4800" b="1" dirty="0">
              <a:solidFill>
                <a:schemeClr val="accent1"/>
              </a:solidFill>
            </a:endParaRPr>
          </a:p>
          <a:p>
            <a:pPr algn="ctr"/>
            <a:r>
              <a:rPr lang="ru-RU" sz="3200" b="1" i="1" dirty="0">
                <a:solidFill>
                  <a:schemeClr val="accent1"/>
                </a:solidFill>
                <a:cs typeface="Aharoni" panose="02010803020104030203" pitchFamily="2" charset="-79"/>
              </a:rPr>
              <a:t>15 марта 1937 г.</a:t>
            </a:r>
          </a:p>
          <a:p>
            <a:pPr algn="ctr"/>
            <a:r>
              <a:rPr lang="ru-RU" sz="3200" b="1" i="1" dirty="0">
                <a:solidFill>
                  <a:schemeClr val="accent1"/>
                </a:solidFill>
                <a:cs typeface="Aharoni" panose="02010803020104030203" pitchFamily="2" charset="-79"/>
              </a:rPr>
              <a:t>-14 марта 2015г</a:t>
            </a:r>
            <a:endParaRPr lang="ru-RU" sz="3200" b="1" dirty="0">
              <a:solidFill>
                <a:schemeClr val="accent1"/>
              </a:solidFill>
            </a:endParaRPr>
          </a:p>
          <a:p>
            <a:pPr algn="ctr"/>
            <a:endParaRPr lang="ru-RU" sz="3200" b="1" dirty="0">
              <a:solidFill>
                <a:schemeClr val="accent1"/>
              </a:solidFill>
            </a:endParaRPr>
          </a:p>
          <a:p>
            <a:pPr algn="ctr"/>
            <a:endParaRPr lang="ru-RU" sz="4800" b="1" dirty="0">
              <a:solidFill>
                <a:schemeClr val="accent1"/>
              </a:solidFill>
            </a:endParaRPr>
          </a:p>
          <a:p>
            <a:pPr algn="ctr"/>
            <a:endParaRPr lang="ru-RU" sz="4800" b="1" dirty="0">
              <a:solidFill>
                <a:schemeClr val="accent1"/>
              </a:solidFill>
            </a:endParaRPr>
          </a:p>
        </p:txBody>
      </p:sp>
    </p:spTree>
    <p:extLst>
      <p:ext uri="{BB962C8B-B14F-4D97-AF65-F5344CB8AC3E}">
        <p14:creationId xmlns:p14="http://schemas.microsoft.com/office/powerpoint/2010/main" val="362523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40503" y="660401"/>
            <a:ext cx="4305300" cy="5632311"/>
          </a:xfrm>
          <a:prstGeom prst="rect">
            <a:avLst/>
          </a:prstGeom>
        </p:spPr>
        <p:txBody>
          <a:bodyPr wrap="square">
            <a:spAutoFit/>
          </a:bodyPr>
          <a:lstStyle/>
          <a:p>
            <a:pPr indent="323980" algn="just"/>
            <a:r>
              <a:rPr lang="ru-RU" b="1" dirty="0">
                <a:solidFill>
                  <a:schemeClr val="accent1"/>
                </a:solidFill>
              </a:rPr>
              <a:t>Распутин продолжает писать, с каждым новым рассказом крепнет его мастерство. Прошло немного времени, и его пригласили в Читу, где собирались молодые литераторы. Он привез туда свою первую пробу пера – рассказы «Рудольфио», «Василий и Василиса», «Встреча». Там состоялось знакомство начинающего литератора с Виктором Астафьевым, Владимиром Чивилихиным, Антониной Коптяевой. </a:t>
            </a:r>
          </a:p>
          <a:p>
            <a:pPr indent="323980" algn="just"/>
            <a:r>
              <a:rPr lang="ru-RU" b="1" dirty="0">
                <a:solidFill>
                  <a:schemeClr val="accent1"/>
                </a:solidFill>
              </a:rPr>
              <a:t> Именно благодаря Владимиру Чивилихину произведения начинающего писателя стали печатать в популярных советских изданиях: журнале «Огонек» и газете «Комсомольская правда».</a:t>
            </a: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7161" y="866775"/>
            <a:ext cx="3913971" cy="4846740"/>
          </a:xfrm>
          <a:prstGeom prst="rect">
            <a:avLst/>
          </a:prstGeom>
        </p:spPr>
      </p:pic>
    </p:spTree>
    <p:extLst>
      <p:ext uri="{BB962C8B-B14F-4D97-AF65-F5344CB8AC3E}">
        <p14:creationId xmlns:p14="http://schemas.microsoft.com/office/powerpoint/2010/main" val="116090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828837"/>
            <a:ext cx="6096000" cy="369332"/>
          </a:xfrm>
          <a:prstGeom prst="rect">
            <a:avLst/>
          </a:prstGeom>
        </p:spPr>
        <p:txBody>
          <a:bodyPr>
            <a:spAutoFit/>
          </a:bodyPr>
          <a:lstStyle/>
          <a:p>
            <a:r>
              <a:rPr lang="ru-RU" dirty="0"/>
              <a:t> </a:t>
            </a:r>
          </a:p>
        </p:txBody>
      </p:sp>
      <p:sp>
        <p:nvSpPr>
          <p:cNvPr id="5" name="Прямоугольник 4"/>
          <p:cNvSpPr/>
          <p:nvPr/>
        </p:nvSpPr>
        <p:spPr>
          <a:xfrm>
            <a:off x="6489703" y="177801"/>
            <a:ext cx="4533900" cy="6463308"/>
          </a:xfrm>
          <a:prstGeom prst="rect">
            <a:avLst/>
          </a:prstGeom>
        </p:spPr>
        <p:txBody>
          <a:bodyPr wrap="square">
            <a:spAutoFit/>
          </a:bodyPr>
          <a:lstStyle/>
          <a:p>
            <a:pPr indent="323980" algn="just"/>
            <a:r>
              <a:rPr lang="ru-RU" b="1" dirty="0">
                <a:solidFill>
                  <a:schemeClr val="accent1"/>
                </a:solidFill>
              </a:rPr>
              <a:t>Переломным в творчестве Валентина Распутина стал 1967 год, когда после публикации его первой повести «Деньги для Марии» он стал членом Союза писателей СССР. Имя Распутина было у всех на слуху, появились первые поклонники его таланта.			  Валентин Григорьевич полностью сосредоточился на литературной деятельности. Плодами его настойчивых трудов стали замечательные произведения: «Уроки французского».  «Последний срок», «Прощание с Матерой», «Живи и помни», «Пожар», «Дочь Ивана, мать Ивана». </a:t>
            </a:r>
          </a:p>
          <a:p>
            <a:pPr indent="323980" algn="just"/>
            <a:r>
              <a:rPr lang="ru-RU" b="1" dirty="0">
                <a:solidFill>
                  <a:schemeClr val="accent1"/>
                </a:solidFill>
              </a:rPr>
              <a:t>В своих работах писатель неизменно отдавал дань человечности, милосердию и не уставал напоминать, что жизнь – это не только «черное» и «белое», но и бесконечное множество оттенков.</a:t>
            </a:r>
          </a:p>
        </p:txBody>
      </p:sp>
      <p:pic>
        <p:nvPicPr>
          <p:cNvPr id="8" name="Рисунок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4691" y="940686"/>
            <a:ext cx="4328524" cy="3836697"/>
          </a:xfrm>
          <a:prstGeom prst="rect">
            <a:avLst/>
          </a:prstGeom>
        </p:spPr>
      </p:pic>
    </p:spTree>
    <p:extLst>
      <p:ext uri="{BB962C8B-B14F-4D97-AF65-F5344CB8AC3E}">
        <p14:creationId xmlns:p14="http://schemas.microsoft.com/office/powerpoint/2010/main" val="3430551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51600" y="342902"/>
            <a:ext cx="4597400" cy="6186309"/>
          </a:xfrm>
          <a:prstGeom prst="rect">
            <a:avLst/>
          </a:prstGeom>
        </p:spPr>
        <p:txBody>
          <a:bodyPr wrap="square">
            <a:spAutoFit/>
          </a:bodyPr>
          <a:lstStyle/>
          <a:p>
            <a:pPr marL="35998" indent="323980" algn="just"/>
            <a:r>
              <a:rPr lang="ru-RU" b="1" dirty="0">
                <a:solidFill>
                  <a:schemeClr val="accent1"/>
                </a:solidFill>
              </a:rPr>
              <a:t>С началом перестройки Распутин включается в общественно -  политическую деятельность.</a:t>
            </a:r>
          </a:p>
          <a:p>
            <a:pPr marL="321731" indent="323980" algn="just">
              <a:buFont typeface="Arial" panose="020B0604020202020204" pitchFamily="34" charset="0"/>
              <a:buChar char="•"/>
            </a:pPr>
            <a:r>
              <a:rPr lang="ru-RU" b="1" dirty="0">
                <a:solidFill>
                  <a:schemeClr val="accent1"/>
                </a:solidFill>
              </a:rPr>
              <a:t>В 1989-1990 годах - народный депутат СССР.</a:t>
            </a:r>
          </a:p>
          <a:p>
            <a:pPr marL="321731" indent="323980" algn="just">
              <a:buFont typeface="Arial" panose="020B0604020202020204" pitchFamily="34" charset="0"/>
              <a:buChar char="•"/>
            </a:pPr>
            <a:r>
              <a:rPr lang="ru-RU" b="1" dirty="0">
                <a:solidFill>
                  <a:schemeClr val="accent1"/>
                </a:solidFill>
              </a:rPr>
              <a:t>В 1990-1991 годах - член Президентского совета СССР при Михаиле Горбачеве. </a:t>
            </a:r>
          </a:p>
          <a:p>
            <a:pPr marL="321731" indent="323980" algn="just">
              <a:buFont typeface="Arial" panose="020B0604020202020204" pitchFamily="34" charset="0"/>
              <a:buChar char="•"/>
            </a:pPr>
            <a:r>
              <a:rPr lang="ru-RU" b="1" dirty="0">
                <a:solidFill>
                  <a:schemeClr val="accent1"/>
                </a:solidFill>
              </a:rPr>
              <a:t>В 1996 году был одним из инициаторов открытия Православной женской гимназии в Иркутске. </a:t>
            </a:r>
          </a:p>
          <a:p>
            <a:pPr marL="321731" indent="323980" algn="just">
              <a:buFont typeface="Arial" panose="020B0604020202020204" pitchFamily="34" charset="0"/>
              <a:buChar char="•"/>
            </a:pPr>
            <a:r>
              <a:rPr lang="ru-RU" b="1" dirty="0">
                <a:solidFill>
                  <a:schemeClr val="accent1"/>
                </a:solidFill>
              </a:rPr>
              <a:t>С 26 июля 2010 года - член Патриаршего совета по культуре </a:t>
            </a:r>
          </a:p>
          <a:p>
            <a:pPr marL="321731" indent="323980" algn="just">
              <a:buFont typeface="Arial" panose="020B0604020202020204" pitchFamily="34" charset="0"/>
              <a:buChar char="•"/>
            </a:pPr>
            <a:r>
              <a:rPr lang="ru-RU" b="1" dirty="0">
                <a:solidFill>
                  <a:schemeClr val="accent1"/>
                </a:solidFill>
              </a:rPr>
              <a:t>6 марта 2014 года подписал обращение Союза писателей России к Федеральному Собранию и Президенту Российской Федерации Путину, в котором выразил поддержку действиям России в отношении Крыма</a:t>
            </a:r>
          </a:p>
        </p:txBody>
      </p:sp>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1920" y="959023"/>
            <a:ext cx="4025933" cy="4381500"/>
          </a:xfrm>
          <a:prstGeom prst="rect">
            <a:avLst/>
          </a:prstGeom>
        </p:spPr>
      </p:pic>
    </p:spTree>
    <p:extLst>
      <p:ext uri="{BB962C8B-B14F-4D97-AF65-F5344CB8AC3E}">
        <p14:creationId xmlns:p14="http://schemas.microsoft.com/office/powerpoint/2010/main" val="2590752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00" y="228604"/>
            <a:ext cx="4292600" cy="5909310"/>
          </a:xfrm>
          <a:prstGeom prst="rect">
            <a:avLst/>
          </a:prstGeom>
        </p:spPr>
        <p:txBody>
          <a:bodyPr wrap="square">
            <a:spAutoFit/>
          </a:bodyPr>
          <a:lstStyle/>
          <a:p>
            <a:pPr indent="323980" algn="just"/>
            <a:r>
              <a:rPr lang="ru-RU" b="1" dirty="0">
                <a:solidFill>
                  <a:schemeClr val="accent1"/>
                </a:solidFill>
              </a:rPr>
              <a:t>Валентин Григорьевич  тратил немало сил и времени на защиту Байкала, писал статьи, обратился лично к президенту России           В.В. Путину с просьбой защитить Байкал, доказывая, «что Байкал создан как венец природы не для производственных потребностей, а для того, чтобы мы могли пить из него воду, главное и бесценное его богатство, любоваться державной его красотой и дышать его заповедным воздухом. И это, прежде всего, необходимо нам.»</a:t>
            </a:r>
          </a:p>
          <a:p>
            <a:pPr indent="323980" algn="just"/>
            <a:r>
              <a:rPr lang="ru-RU" b="1" dirty="0">
                <a:solidFill>
                  <a:schemeClr val="accent1"/>
                </a:solidFill>
              </a:rPr>
              <a:t>Результатом беседы с Президентом было то, что ветка нефтепровода проходит не по дну Байкала, а отодвинута от великого озера на несколько километров.</a:t>
            </a: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9700" y="777877"/>
            <a:ext cx="4430712" cy="4490787"/>
          </a:xfrm>
          <a:prstGeom prst="rect">
            <a:avLst/>
          </a:prstGeom>
        </p:spPr>
      </p:pic>
    </p:spTree>
    <p:extLst>
      <p:ext uri="{BB962C8B-B14F-4D97-AF65-F5344CB8AC3E}">
        <p14:creationId xmlns:p14="http://schemas.microsoft.com/office/powerpoint/2010/main" val="2071449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35703" y="520701"/>
            <a:ext cx="4660900" cy="5632311"/>
          </a:xfrm>
          <a:prstGeom prst="rect">
            <a:avLst/>
          </a:prstGeom>
        </p:spPr>
        <p:txBody>
          <a:bodyPr wrap="square">
            <a:spAutoFit/>
          </a:bodyPr>
          <a:lstStyle/>
          <a:p>
            <a:pPr indent="323980" algn="just"/>
            <a:r>
              <a:rPr lang="ru-RU" b="1" dirty="0">
                <a:solidFill>
                  <a:schemeClr val="accent1"/>
                </a:solidFill>
              </a:rPr>
              <a:t>Валентин Григорьевич  был женат на Светлане Ивановне Распутиной. Прозаик неоднократно называл супругу своей музой и  единомышленницей, у них были прекрасные отношения.</a:t>
            </a:r>
          </a:p>
          <a:p>
            <a:pPr indent="323980" algn="just"/>
            <a:r>
              <a:rPr lang="ru-RU" b="1" dirty="0">
                <a:solidFill>
                  <a:schemeClr val="accent1"/>
                </a:solidFill>
              </a:rPr>
              <a:t>У пары было двое детей: сын Сергей и  дочь Мария.</a:t>
            </a:r>
          </a:p>
          <a:p>
            <a:pPr indent="323980" algn="just"/>
            <a:r>
              <a:rPr lang="ru-RU" b="1" dirty="0">
                <a:solidFill>
                  <a:schemeClr val="accent1"/>
                </a:solidFill>
              </a:rPr>
              <a:t> Девятого июля 2006 дочь погибла во время авиакатастрофы. На тот момент Марии было всего 35 лет, она успешно занималась музыкой, играла на органе. </a:t>
            </a:r>
          </a:p>
          <a:p>
            <a:pPr indent="323980" algn="just"/>
            <a:r>
              <a:rPr lang="ru-RU" b="1" dirty="0">
                <a:solidFill>
                  <a:schemeClr val="accent1"/>
                </a:solidFill>
              </a:rPr>
              <a:t>Супруги вместе пережили это горе, но трагедия подкосила здоровье писателя и его жены. Светлана Ивановна умерла 1 мая 2012 года в возрасте 72 лет. </a:t>
            </a:r>
          </a:p>
          <a:p>
            <a:pPr indent="323980" algn="just"/>
            <a:r>
              <a:rPr lang="ru-RU" b="1" dirty="0">
                <a:solidFill>
                  <a:schemeClr val="accent1"/>
                </a:solidFill>
              </a:rPr>
              <a:t>Смерть прозаика наступила тремя годами позднее. </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7149" y="1412875"/>
            <a:ext cx="4387851" cy="4216408"/>
          </a:xfrm>
          <a:prstGeom prst="rect">
            <a:avLst/>
          </a:prstGeom>
        </p:spPr>
      </p:pic>
    </p:spTree>
    <p:extLst>
      <p:ext uri="{BB962C8B-B14F-4D97-AF65-F5344CB8AC3E}">
        <p14:creationId xmlns:p14="http://schemas.microsoft.com/office/powerpoint/2010/main" val="80141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47650" y="1412875"/>
            <a:ext cx="4136251" cy="3416320"/>
          </a:xfrm>
          <a:prstGeom prst="rect">
            <a:avLst/>
          </a:prstGeom>
        </p:spPr>
        <p:txBody>
          <a:bodyPr wrap="square">
            <a:spAutoFit/>
          </a:bodyPr>
          <a:lstStyle/>
          <a:p>
            <a:pPr indent="323980" algn="just">
              <a:lnSpc>
                <a:spcPct val="150000"/>
              </a:lnSpc>
            </a:pPr>
            <a:r>
              <a:rPr lang="ru-RU" b="1" dirty="0">
                <a:solidFill>
                  <a:schemeClr val="accent1"/>
                </a:solidFill>
              </a:rPr>
              <a:t>За несколько месяцев до смерти Валентин Григорьевич   оформил союз с другом семьи - учительницей музыки Лосевой Ольгой Владимировной. Когда-то она ухаживала во время болезни за его первой женой Светланой Ивановной.</a:t>
            </a:r>
          </a:p>
        </p:txBody>
      </p:sp>
      <p:pic>
        <p:nvPicPr>
          <p:cNvPr id="3" name="Рисунок 2"/>
          <p:cNvPicPr>
            <a:picLocks noChangeAspect="1"/>
          </p:cNvPicPr>
          <p:nvPr/>
        </p:nvPicPr>
        <p:blipFill>
          <a:blip r:embed="rId2"/>
          <a:stretch>
            <a:fillRect/>
          </a:stretch>
        </p:blipFill>
        <p:spPr>
          <a:xfrm>
            <a:off x="1594664" y="1600199"/>
            <a:ext cx="3929837" cy="3314700"/>
          </a:xfrm>
          <a:prstGeom prst="rect">
            <a:avLst/>
          </a:prstGeom>
        </p:spPr>
      </p:pic>
    </p:spTree>
    <p:extLst>
      <p:ext uri="{BB962C8B-B14F-4D97-AF65-F5344CB8AC3E}">
        <p14:creationId xmlns:p14="http://schemas.microsoft.com/office/powerpoint/2010/main" val="119762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16700" y="1412877"/>
            <a:ext cx="4191000" cy="4247317"/>
          </a:xfrm>
          <a:prstGeom prst="rect">
            <a:avLst/>
          </a:prstGeom>
        </p:spPr>
        <p:txBody>
          <a:bodyPr wrap="square">
            <a:spAutoFit/>
          </a:bodyPr>
          <a:lstStyle/>
          <a:p>
            <a:pPr indent="323980" algn="just">
              <a:lnSpc>
                <a:spcPct val="150000"/>
              </a:lnSpc>
            </a:pPr>
            <a:r>
              <a:rPr lang="ru-RU" b="1" dirty="0">
                <a:solidFill>
                  <a:schemeClr val="accent1"/>
                </a:solidFill>
              </a:rPr>
              <a:t>Писателя Валентина Распутина не стало 14 марта 2015 года. Он скончался в Москве, за несколько часов до своего дня рождения.</a:t>
            </a:r>
          </a:p>
          <a:p>
            <a:pPr indent="323980" algn="just">
              <a:lnSpc>
                <a:spcPct val="150000"/>
              </a:lnSpc>
            </a:pPr>
            <a:r>
              <a:rPr lang="ru-RU" b="1" dirty="0">
                <a:solidFill>
                  <a:schemeClr val="accent1"/>
                </a:solidFill>
              </a:rPr>
              <a:t>Его уход стал настоящей потерей для России. Валентин Григорьевич в наследство нам оставил свою веру в Россию, в человечность и любовь.</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3" y="1371601"/>
            <a:ext cx="3644900" cy="4819651"/>
          </a:xfrm>
          <a:prstGeom prst="rect">
            <a:avLst/>
          </a:prstGeom>
        </p:spPr>
      </p:pic>
    </p:spTree>
    <p:extLst>
      <p:ext uri="{BB962C8B-B14F-4D97-AF65-F5344CB8AC3E}">
        <p14:creationId xmlns:p14="http://schemas.microsoft.com/office/powerpoint/2010/main" val="1544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85000" y="774702"/>
            <a:ext cx="3733800" cy="6324808"/>
          </a:xfrm>
          <a:prstGeom prst="rect">
            <a:avLst/>
          </a:prstGeom>
        </p:spPr>
        <p:txBody>
          <a:bodyPr wrap="square">
            <a:spAutoFit/>
          </a:bodyPr>
          <a:lstStyle/>
          <a:p>
            <a:pPr indent="323980" algn="just">
              <a:lnSpc>
                <a:spcPct val="150000"/>
              </a:lnSpc>
            </a:pPr>
            <a:r>
              <a:rPr lang="ru-RU" b="1" dirty="0">
                <a:solidFill>
                  <a:schemeClr val="accent1"/>
                </a:solidFill>
              </a:rPr>
              <a:t>Творчество Валентина Распутина – это пророчество, сбывшееся при жизни писателя. </a:t>
            </a:r>
          </a:p>
          <a:p>
            <a:pPr indent="323980" algn="just">
              <a:lnSpc>
                <a:spcPct val="150000"/>
              </a:lnSpc>
            </a:pPr>
            <a:r>
              <a:rPr lang="ru-RU" b="1" dirty="0">
                <a:solidFill>
                  <a:schemeClr val="accent1"/>
                </a:solidFill>
              </a:rPr>
              <a:t>Это воззвание к человечеству, ставшее сегодня как никогда актуальным. Это призыв сохранить в себе человеческое и оставаться людьми, чтобы было у нас «хорошее сердце и правильная душа»!</a:t>
            </a:r>
          </a:p>
          <a:p>
            <a:pPr indent="323980" algn="just">
              <a:lnSpc>
                <a:spcPct val="150000"/>
              </a:lnSpc>
            </a:pPr>
            <a:endParaRPr lang="ru-RU" b="1" dirty="0"/>
          </a:p>
          <a:p>
            <a:pPr indent="323980" algn="just">
              <a:lnSpc>
                <a:spcPct val="150000"/>
              </a:lnSpc>
            </a:pPr>
            <a:endParaRPr lang="ru-RU" b="1" dirty="0"/>
          </a:p>
        </p:txBody>
      </p:sp>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49625" y="1168401"/>
            <a:ext cx="3824075" cy="4326771"/>
          </a:xfrm>
          <a:prstGeom prst="rect">
            <a:avLst/>
          </a:prstGeom>
        </p:spPr>
      </p:pic>
    </p:spTree>
    <p:extLst>
      <p:ext uri="{BB962C8B-B14F-4D97-AF65-F5344CB8AC3E}">
        <p14:creationId xmlns:p14="http://schemas.microsoft.com/office/powerpoint/2010/main" val="123496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a:t>
            </a:r>
          </a:p>
        </p:txBody>
      </p:sp>
      <p:sp>
        <p:nvSpPr>
          <p:cNvPr id="3" name="Объект 2"/>
          <p:cNvSpPr>
            <a:spLocks noGrp="1"/>
          </p:cNvSpPr>
          <p:nvPr>
            <p:ph type="subTitle" idx="1"/>
          </p:nvPr>
        </p:nvSpPr>
        <p:spPr>
          <a:xfrm>
            <a:off x="6388106" y="419133"/>
            <a:ext cx="4597399" cy="5702269"/>
          </a:xfrm>
        </p:spPr>
        <p:txBody>
          <a:bodyPr>
            <a:normAutofit fontScale="25000" lnSpcReduction="20000"/>
          </a:bodyPr>
          <a:lstStyle/>
          <a:p>
            <a:pPr indent="323980" algn="just">
              <a:lnSpc>
                <a:spcPct val="170000"/>
              </a:lnSpc>
              <a:spcBef>
                <a:spcPts val="0"/>
              </a:spcBef>
            </a:pPr>
            <a:r>
              <a:rPr lang="ru-RU" sz="7200" b="1" dirty="0">
                <a:solidFill>
                  <a:schemeClr val="accent1"/>
                </a:solidFill>
                <a:latin typeface="+mj-lt"/>
              </a:rPr>
              <a:t>В литературе есть имена несомненные, без которых представить её уже не сможем ни мы, ни потомки. Одно из таких имен – Валентин Григорьевич Распутин </a:t>
            </a:r>
          </a:p>
          <a:p>
            <a:pPr indent="323980" algn="just">
              <a:lnSpc>
                <a:spcPct val="170000"/>
              </a:lnSpc>
              <a:spcBef>
                <a:spcPts val="0"/>
              </a:spcBef>
            </a:pPr>
            <a:r>
              <a:rPr lang="ru-RU" sz="7200" b="1" dirty="0">
                <a:solidFill>
                  <a:schemeClr val="accent1"/>
                </a:solidFill>
                <a:latin typeface="+mj-lt"/>
              </a:rPr>
              <a:t> Родился Валентин Распутин в крестьянской семье,  в небольшой деревеньке Усть – Уда, на берегу реки Ангары. Здесь прошли первые два года жизни мальчика, а потом семья перебралась в село Аталанка.</a:t>
            </a:r>
          </a:p>
          <a:p>
            <a:pPr indent="323980" algn="just">
              <a:lnSpc>
                <a:spcPct val="170000"/>
              </a:lnSpc>
              <a:spcBef>
                <a:spcPts val="0"/>
              </a:spcBef>
            </a:pPr>
            <a:r>
              <a:rPr lang="ru-RU" sz="7200" b="1" dirty="0">
                <a:solidFill>
                  <a:schemeClr val="accent1"/>
                </a:solidFill>
                <a:latin typeface="+mj-lt"/>
              </a:rPr>
              <a:t>Детство Распутина совпало с Великой Отечественной войной. Жизнь была трудной,  полуголодной. </a:t>
            </a:r>
          </a:p>
          <a:p>
            <a:pPr algn="just">
              <a:lnSpc>
                <a:spcPct val="150000"/>
              </a:lnSpc>
              <a:spcBef>
                <a:spcPts val="0"/>
              </a:spcBef>
            </a:pPr>
            <a:endParaRPr lang="ru-RU" sz="5600" b="1" dirty="0">
              <a:latin typeface="+mj-lt"/>
            </a:endParaRPr>
          </a:p>
          <a:p>
            <a:pPr algn="just">
              <a:lnSpc>
                <a:spcPct val="150000"/>
              </a:lnSpc>
              <a:spcBef>
                <a:spcPts val="0"/>
              </a:spcBef>
            </a:pPr>
            <a:endParaRPr lang="ru-RU" sz="4500" b="1" dirty="0">
              <a:latin typeface="+mj-lt"/>
            </a:endParaRPr>
          </a:p>
          <a:p>
            <a:pPr algn="just">
              <a:lnSpc>
                <a:spcPct val="150000"/>
              </a:lnSpc>
              <a:spcBef>
                <a:spcPts val="0"/>
              </a:spcBef>
            </a:pPr>
            <a:endParaRPr lang="ru-RU" sz="4500" b="1" dirty="0">
              <a:latin typeface="+mj-lt"/>
            </a:endParaRPr>
          </a:p>
          <a:p>
            <a:pPr algn="just">
              <a:lnSpc>
                <a:spcPct val="150000"/>
              </a:lnSpc>
              <a:spcBef>
                <a:spcPts val="0"/>
              </a:spcBef>
            </a:pPr>
            <a:endParaRPr lang="ru-RU" b="1" dirty="0">
              <a:latin typeface="+mj-lt"/>
            </a:endParaRPr>
          </a:p>
          <a:p>
            <a:pPr algn="just">
              <a:lnSpc>
                <a:spcPct val="150000"/>
              </a:lnSpc>
              <a:spcBef>
                <a:spcPts val="0"/>
              </a:spcBef>
            </a:pPr>
            <a:endParaRPr lang="ru-RU" b="1" dirty="0">
              <a:latin typeface="+mj-lt"/>
            </a:endParaRPr>
          </a:p>
          <a:p>
            <a:pPr algn="just">
              <a:lnSpc>
                <a:spcPct val="150000"/>
              </a:lnSpc>
              <a:spcBef>
                <a:spcPts val="0"/>
              </a:spcBef>
            </a:pPr>
            <a:endParaRPr lang="ru-RU" b="1" dirty="0">
              <a:latin typeface="+mj-lt"/>
            </a:endParaRPr>
          </a:p>
          <a:p>
            <a:pPr algn="just">
              <a:lnSpc>
                <a:spcPct val="150000"/>
              </a:lnSpc>
              <a:spcBef>
                <a:spcPts val="0"/>
              </a:spcBef>
            </a:pPr>
            <a:endParaRPr lang="ru-RU" b="1" dirty="0">
              <a:latin typeface="+mj-lt"/>
            </a:endParaRPr>
          </a:p>
          <a:p>
            <a:pPr algn="just">
              <a:lnSpc>
                <a:spcPct val="150000"/>
              </a:lnSpc>
              <a:spcBef>
                <a:spcPts val="0"/>
              </a:spcBef>
            </a:pPr>
            <a:endParaRPr lang="ru-RU" b="1" dirty="0">
              <a:latin typeface="+mj-lt"/>
            </a:endParaRPr>
          </a:p>
          <a:p>
            <a:pPr algn="just">
              <a:lnSpc>
                <a:spcPct val="150000"/>
              </a:lnSpc>
              <a:spcBef>
                <a:spcPts val="0"/>
              </a:spcBef>
            </a:pPr>
            <a:endParaRPr lang="ru-RU" b="1" dirty="0">
              <a:latin typeface="+mj-lt"/>
            </a:endParaRPr>
          </a:p>
          <a:p>
            <a:pPr algn="just">
              <a:lnSpc>
                <a:spcPct val="150000"/>
              </a:lnSpc>
              <a:spcBef>
                <a:spcPts val="0"/>
              </a:spcBef>
            </a:pPr>
            <a:r>
              <a:rPr lang="ru-RU" b="1" dirty="0">
                <a:latin typeface="+mj-lt"/>
              </a:rPr>
              <a:t>. </a:t>
            </a:r>
          </a:p>
        </p:txBody>
      </p:sp>
      <p:pic>
        <p:nvPicPr>
          <p:cNvPr id="10" name="Рисунок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705" y="3645991"/>
            <a:ext cx="4117911" cy="2476436"/>
          </a:xfrm>
          <a:prstGeom prst="rect">
            <a:avLst/>
          </a:prstGeom>
        </p:spPr>
      </p:pic>
      <p:pic>
        <p:nvPicPr>
          <p:cNvPr id="12" name="Рисунок 11"/>
          <p:cNvPicPr>
            <a:picLocks noChangeAspect="1"/>
          </p:cNvPicPr>
          <p:nvPr/>
        </p:nvPicPr>
        <p:blipFill rotWithShape="1">
          <a:blip r:embed="rId3" cstate="email">
            <a:extLst>
              <a:ext uri="{28A0092B-C50C-407E-A947-70E740481C1C}">
                <a14:useLocalDpi xmlns:a14="http://schemas.microsoft.com/office/drawing/2010/main"/>
              </a:ext>
            </a:extLst>
          </a:blip>
          <a:srcRect t="-2756"/>
          <a:stretch/>
        </p:blipFill>
        <p:spPr>
          <a:xfrm>
            <a:off x="1420969" y="419132"/>
            <a:ext cx="4085571" cy="2679701"/>
          </a:xfrm>
          <a:prstGeom prst="rect">
            <a:avLst/>
          </a:prstGeom>
        </p:spPr>
      </p:pic>
    </p:spTree>
    <p:extLst>
      <p:ext uri="{BB962C8B-B14F-4D97-AF65-F5344CB8AC3E}">
        <p14:creationId xmlns:p14="http://schemas.microsoft.com/office/powerpoint/2010/main" val="214625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0601" y="-3561664"/>
            <a:ext cx="9080500" cy="4567002"/>
          </a:xfrm>
        </p:spPr>
        <p:txBody>
          <a:bodyPr>
            <a:normAutofit/>
          </a:bodyPr>
          <a:lstStyle/>
          <a:p>
            <a:r>
              <a:rPr lang="ru-RU" sz="3200" b="1" dirty="0">
                <a:solidFill>
                  <a:schemeClr val="accent1"/>
                </a:solidFill>
              </a:rPr>
              <a:t>Отец-Григорий Никитич   Распутин. </a:t>
            </a:r>
          </a:p>
        </p:txBody>
      </p:sp>
      <p:pic>
        <p:nvPicPr>
          <p:cNvPr id="1026" name="Picture 2" descr="Отец-Григорий Никитич Распутин. Мать–Нина Ивановна Распутина. Мать работала в сберкассе, отец, после возвращения с фронта, стал заведующим почтовым отделением.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81528" y="1412875"/>
            <a:ext cx="3590149" cy="44903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362703" y="1130304"/>
            <a:ext cx="4483100" cy="5078313"/>
          </a:xfrm>
          <a:prstGeom prst="rect">
            <a:avLst/>
          </a:prstGeom>
        </p:spPr>
        <p:txBody>
          <a:bodyPr wrap="square">
            <a:spAutoFit/>
          </a:bodyPr>
          <a:lstStyle/>
          <a:p>
            <a:pPr indent="323980" algn="just">
              <a:lnSpc>
                <a:spcPct val="150000"/>
              </a:lnSpc>
            </a:pPr>
            <a:r>
              <a:rPr lang="ru-RU" b="1" dirty="0">
                <a:solidFill>
                  <a:schemeClr val="accent1"/>
                </a:solidFill>
              </a:rPr>
              <a:t>Когда началась война,  отца забрали на фронт. С войны вернулся в орденах и медалях, работал начальником почты. Однажды он поехал на пароходе в командировку, чтобы заплатить переводы и пенсии, но сумку с деньгами украли. Время было суровое, и Григория Никитича отдали под суд, который постановил отправить его в ссылку на Колыму, </a:t>
            </a:r>
          </a:p>
        </p:txBody>
      </p:sp>
    </p:spTree>
    <p:extLst>
      <p:ext uri="{BB962C8B-B14F-4D97-AF65-F5344CB8AC3E}">
        <p14:creationId xmlns:p14="http://schemas.microsoft.com/office/powerpoint/2010/main" val="282845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70033" y="1223965"/>
            <a:ext cx="3856067" cy="4852371"/>
          </a:xfrm>
          <a:prstGeom prst="rect">
            <a:avLst/>
          </a:prstGeom>
        </p:spPr>
      </p:pic>
      <p:sp>
        <p:nvSpPr>
          <p:cNvPr id="4" name="Прямоугольник 3"/>
          <p:cNvSpPr/>
          <p:nvPr/>
        </p:nvSpPr>
        <p:spPr>
          <a:xfrm>
            <a:off x="2273303" y="571500"/>
            <a:ext cx="7505700" cy="1077218"/>
          </a:xfrm>
          <a:prstGeom prst="rect">
            <a:avLst/>
          </a:prstGeom>
        </p:spPr>
        <p:txBody>
          <a:bodyPr wrap="square">
            <a:spAutoFit/>
          </a:bodyPr>
          <a:lstStyle/>
          <a:p>
            <a:r>
              <a:rPr lang="ru-RU" sz="3200" b="1" dirty="0">
                <a:solidFill>
                  <a:schemeClr val="accent1"/>
                </a:solidFill>
              </a:rPr>
              <a:t>Мать – Нина Ивановна Распутина.</a:t>
            </a:r>
          </a:p>
          <a:p>
            <a:endParaRPr lang="ru-RU" sz="3200" b="1" dirty="0">
              <a:solidFill>
                <a:schemeClr val="accent5">
                  <a:lumMod val="75000"/>
                </a:schemeClr>
              </a:solidFill>
            </a:endParaRPr>
          </a:p>
        </p:txBody>
      </p:sp>
      <p:sp>
        <p:nvSpPr>
          <p:cNvPr id="5" name="Прямоугольник 4"/>
          <p:cNvSpPr/>
          <p:nvPr/>
        </p:nvSpPr>
        <p:spPr>
          <a:xfrm>
            <a:off x="6299200" y="1854204"/>
            <a:ext cx="4368800" cy="3831818"/>
          </a:xfrm>
          <a:prstGeom prst="rect">
            <a:avLst/>
          </a:prstGeom>
        </p:spPr>
        <p:txBody>
          <a:bodyPr wrap="square">
            <a:spAutoFit/>
          </a:bodyPr>
          <a:lstStyle/>
          <a:p>
            <a:pPr indent="323980" algn="just">
              <a:lnSpc>
                <a:spcPct val="150000"/>
              </a:lnSpc>
            </a:pPr>
            <a:r>
              <a:rPr lang="ru-RU" b="1" i="1" dirty="0">
                <a:solidFill>
                  <a:schemeClr val="accent1"/>
                </a:solidFill>
              </a:rPr>
              <a:t>Из воспоминаний В. Распутина</a:t>
            </a:r>
            <a:r>
              <a:rPr lang="ru-RU" b="1" dirty="0">
                <a:solidFill>
                  <a:schemeClr val="accent1"/>
                </a:solidFill>
              </a:rPr>
              <a:t>: «Мать работала, была домохозяйкой, едва – едва управлялась с делами и семьёй, ей забот, сколько помню, всегда хватало.  Не было у моей Нины Ивановны других заслуг, кроме доброго сердца, но это так много!»!</a:t>
            </a:r>
          </a:p>
        </p:txBody>
      </p:sp>
    </p:spTree>
    <p:extLst>
      <p:ext uri="{BB962C8B-B14F-4D97-AF65-F5344CB8AC3E}">
        <p14:creationId xmlns:p14="http://schemas.microsoft.com/office/powerpoint/2010/main" val="3218722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07203" y="825505"/>
            <a:ext cx="4076700" cy="4662815"/>
          </a:xfrm>
          <a:prstGeom prst="rect">
            <a:avLst/>
          </a:prstGeom>
        </p:spPr>
        <p:txBody>
          <a:bodyPr wrap="square">
            <a:spAutoFit/>
          </a:bodyPr>
          <a:lstStyle/>
          <a:p>
            <a:pPr indent="323980" algn="just">
              <a:lnSpc>
                <a:spcPct val="150000"/>
              </a:lnSpc>
            </a:pPr>
            <a:r>
              <a:rPr lang="ru-RU" b="1" dirty="0">
                <a:solidFill>
                  <a:schemeClr val="accent1"/>
                </a:solidFill>
                <a:latin typeface="+mj-lt"/>
                <a:ea typeface="Times New Roman" panose="02020603050405020304" pitchFamily="18" charset="0"/>
              </a:rPr>
              <a:t>В первый класс Аталанской начальной школы Валентин пошел в 1944 году. Несмотря на военное время, он прекрасно учился и много-много читал. Как он сам вспоминал, читать было нечего, он читал все, что попадалось на глаза: книги, журналы, обрывки газет.</a:t>
            </a:r>
          </a:p>
          <a:p>
            <a:pPr indent="323980" algn="just">
              <a:lnSpc>
                <a:spcPct val="150000"/>
              </a:lnSpc>
            </a:pPr>
            <a:r>
              <a:rPr lang="ru-RU" b="1" dirty="0">
                <a:solidFill>
                  <a:schemeClr val="accent1"/>
                </a:solidFill>
                <a:latin typeface="+mj-lt"/>
                <a:ea typeface="Times New Roman" panose="02020603050405020304" pitchFamily="18" charset="0"/>
              </a:rPr>
              <a:t> В школе было только 4 класса</a:t>
            </a:r>
            <a:endParaRPr lang="ru-RU" b="1" dirty="0">
              <a:solidFill>
                <a:schemeClr val="accent1"/>
              </a:solidFill>
              <a:latin typeface="+mj-lt"/>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20642" y="965200"/>
            <a:ext cx="4307063" cy="3639677"/>
          </a:xfrm>
          <a:prstGeom prst="rect">
            <a:avLst/>
          </a:prstGeom>
        </p:spPr>
      </p:pic>
    </p:spTree>
    <p:extLst>
      <p:ext uri="{BB962C8B-B14F-4D97-AF65-F5344CB8AC3E}">
        <p14:creationId xmlns:p14="http://schemas.microsoft.com/office/powerpoint/2010/main" val="2657269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2303" y="812801"/>
            <a:ext cx="3848100" cy="5078313"/>
          </a:xfrm>
          <a:prstGeom prst="rect">
            <a:avLst/>
          </a:prstGeom>
        </p:spPr>
        <p:txBody>
          <a:bodyPr wrap="square">
            <a:spAutoFit/>
          </a:bodyPr>
          <a:lstStyle/>
          <a:p>
            <a:pPr indent="323980" algn="just"/>
            <a:r>
              <a:rPr lang="ru-RU" b="1" dirty="0">
                <a:solidFill>
                  <a:schemeClr val="accent1"/>
                </a:solidFill>
              </a:rPr>
              <a:t>Неграмотные деревенские старухи нередко обращались к Валентину с просьбами прочитать или написать письмо, и он с удовольствием им помогал.  </a:t>
            </a:r>
          </a:p>
          <a:p>
            <a:pPr indent="323980" algn="just"/>
            <a:r>
              <a:rPr lang="ru-RU" b="1" dirty="0">
                <a:solidFill>
                  <a:schemeClr val="accent1"/>
                </a:solidFill>
              </a:rPr>
              <a:t>В 1948 году жители деревни настояли на том, чтобы Нина Ивановна отправила сына продолжить обучение в школе. Распутину пришлось продолжить учёбу в поселке Усть-Уда, в 50 километрах от родной деревни. </a:t>
            </a:r>
          </a:p>
          <a:p>
            <a:pPr indent="323980" algn="just"/>
            <a:r>
              <a:rPr lang="ru-RU" b="1" i="1" dirty="0">
                <a:solidFill>
                  <a:schemeClr val="accent1"/>
                </a:solidFill>
              </a:rPr>
              <a:t>Из воспоминаний                   В. Распутина: </a:t>
            </a:r>
            <a:r>
              <a:rPr lang="ru-RU" b="1" dirty="0">
                <a:solidFill>
                  <a:schemeClr val="accent1"/>
                </a:solidFill>
              </a:rPr>
              <a:t>«… до того никто из нашей деревни в районе не учился. Я был первым».</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8665" y="1602808"/>
            <a:ext cx="3926639" cy="3654992"/>
          </a:xfrm>
          <a:prstGeom prst="rect">
            <a:avLst/>
          </a:prstGeom>
        </p:spPr>
      </p:pic>
    </p:spTree>
    <p:extLst>
      <p:ext uri="{BB962C8B-B14F-4D97-AF65-F5344CB8AC3E}">
        <p14:creationId xmlns:p14="http://schemas.microsoft.com/office/powerpoint/2010/main" val="184335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08803" y="705662"/>
            <a:ext cx="3771900" cy="5078313"/>
          </a:xfrm>
          <a:prstGeom prst="rect">
            <a:avLst/>
          </a:prstGeom>
        </p:spPr>
        <p:txBody>
          <a:bodyPr wrap="square">
            <a:spAutoFit/>
          </a:bodyPr>
          <a:lstStyle/>
          <a:p>
            <a:pPr indent="323980" algn="just">
              <a:lnSpc>
                <a:spcPct val="150000"/>
              </a:lnSpc>
            </a:pPr>
            <a:r>
              <a:rPr lang="ru-RU" b="1" dirty="0">
                <a:solidFill>
                  <a:schemeClr val="accent1"/>
                </a:solidFill>
              </a:rPr>
              <a:t>О том, как чувствовал себя подросток в незнакомом городе, о чём думал, чем занимался, повествует Валентин Распутин в рассказе «Уроки французского».</a:t>
            </a:r>
          </a:p>
          <a:p>
            <a:pPr indent="323980" algn="just">
              <a:lnSpc>
                <a:spcPct val="150000"/>
              </a:lnSpc>
            </a:pPr>
            <a:r>
              <a:rPr lang="ru-RU" b="1" dirty="0">
                <a:solidFill>
                  <a:schemeClr val="accent1"/>
                </a:solidFill>
              </a:rPr>
              <a:t> В рассказе</a:t>
            </a:r>
            <a:r>
              <a:rPr lang="ru-RU" dirty="0">
                <a:solidFill>
                  <a:schemeClr val="accent1"/>
                </a:solidFill>
              </a:rPr>
              <a:t> </a:t>
            </a:r>
            <a:r>
              <a:rPr lang="ru-RU" b="1" dirty="0">
                <a:solidFill>
                  <a:schemeClr val="accent1"/>
                </a:solidFill>
              </a:rPr>
              <a:t>описываются реальные события, именно такой путь прошёл будущий писатель Валентин Распутин. </a:t>
            </a:r>
          </a:p>
          <a:p>
            <a:pPr algn="just">
              <a:lnSpc>
                <a:spcPct val="150000"/>
              </a:lnSpc>
            </a:pPr>
            <a:endParaRPr lang="ru-RU" b="1" dirty="0"/>
          </a:p>
        </p:txBody>
      </p:sp>
      <p:pic>
        <p:nvPicPr>
          <p:cNvPr id="2050" name="Picture 2" descr="https://s1.thingpic.com/images/rp/ShE9qMmrcVxyboKsEFAQh5Wh.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8603" y="705662"/>
            <a:ext cx="3961207" cy="489504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6908803" y="2514603"/>
            <a:ext cx="4595812" cy="1943100"/>
          </a:xfrm>
        </p:spPr>
        <p:txBody>
          <a:bodyPr>
            <a:normAutofit fontScale="90000"/>
          </a:bodyPr>
          <a:lstStyle/>
          <a:p>
            <a:br>
              <a:rPr lang="ru-RU" i="1" dirty="0"/>
            </a:br>
            <a:br>
              <a:rPr lang="ru-RU" i="1" dirty="0"/>
            </a:br>
            <a:endParaRPr lang="ru-RU" i="1" dirty="0"/>
          </a:p>
        </p:txBody>
      </p:sp>
    </p:spTree>
    <p:extLst>
      <p:ext uri="{BB962C8B-B14F-4D97-AF65-F5344CB8AC3E}">
        <p14:creationId xmlns:p14="http://schemas.microsoft.com/office/powerpoint/2010/main" val="1325324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6680203" y="152405"/>
            <a:ext cx="4178300" cy="6740307"/>
          </a:xfrm>
          <a:prstGeom prst="rect">
            <a:avLst/>
          </a:prstGeom>
        </p:spPr>
        <p:txBody>
          <a:bodyPr wrap="square">
            <a:spAutoFit/>
          </a:bodyPr>
          <a:lstStyle/>
          <a:p>
            <a:pPr indent="323980" algn="just"/>
            <a:r>
              <a:rPr lang="ru-RU" b="1" dirty="0">
                <a:solidFill>
                  <a:schemeClr val="accent1"/>
                </a:solidFill>
              </a:rPr>
              <a:t>Усть-Удинскую среднюю школу В. Г. Распутин закончил в 1954 году на одни пятерки и поступил в Иркутский государственный университет на историко - филологический факультет. </a:t>
            </a:r>
          </a:p>
          <a:p>
            <a:pPr indent="323980" algn="just"/>
            <a:r>
              <a:rPr lang="ru-RU" b="1" dirty="0">
                <a:solidFill>
                  <a:schemeClr val="accent1"/>
                </a:solidFill>
              </a:rPr>
              <a:t>Годы студенчества пролетели незаметно, хоть было много трудностей и хлопот. Валентин много времени посвящал учебе, но не упускал ни малейшей возможности заработать. Он знал, что должен помочь родным, поэтому не отказывался от любых подработок.   Подрабатывая на жизнь где только возможно, он стал приносить свои статьи в редакции радио и молодежной газеты. Еще до защиты дипломной работы он был принят в штат иркутской газеты «Советская молодежь</a:t>
            </a:r>
          </a:p>
        </p:txBody>
      </p:sp>
      <p:pic>
        <p:nvPicPr>
          <p:cNvPr id="6" name="Рисунок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1601" y="646832"/>
            <a:ext cx="3925931" cy="5498517"/>
          </a:xfrm>
          <a:prstGeom prst="rect">
            <a:avLst/>
          </a:prstGeom>
        </p:spPr>
      </p:pic>
    </p:spTree>
    <p:extLst>
      <p:ext uri="{BB962C8B-B14F-4D97-AF65-F5344CB8AC3E}">
        <p14:creationId xmlns:p14="http://schemas.microsoft.com/office/powerpoint/2010/main" val="220488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136344"/>
            <a:ext cx="6096000" cy="507831"/>
          </a:xfrm>
          <a:prstGeom prst="rect">
            <a:avLst/>
          </a:prstGeom>
        </p:spPr>
        <p:txBody>
          <a:bodyPr>
            <a:spAutoFit/>
          </a:bodyPr>
          <a:lstStyle/>
          <a:p>
            <a:pPr algn="just">
              <a:lnSpc>
                <a:spcPct val="150000"/>
              </a:lnSpc>
            </a:pPr>
            <a:r>
              <a:rPr lang="ru-RU" dirty="0"/>
              <a:t>• </a:t>
            </a:r>
          </a:p>
        </p:txBody>
      </p:sp>
      <p:sp>
        <p:nvSpPr>
          <p:cNvPr id="3" name="Прямоугольник 2"/>
          <p:cNvSpPr/>
          <p:nvPr/>
        </p:nvSpPr>
        <p:spPr>
          <a:xfrm>
            <a:off x="6591301" y="304804"/>
            <a:ext cx="4267200" cy="4662815"/>
          </a:xfrm>
          <a:prstGeom prst="rect">
            <a:avLst/>
          </a:prstGeom>
        </p:spPr>
        <p:txBody>
          <a:bodyPr wrap="square">
            <a:spAutoFit/>
          </a:bodyPr>
          <a:lstStyle/>
          <a:p>
            <a:pPr indent="457172" algn="just">
              <a:lnSpc>
                <a:spcPct val="150000"/>
              </a:lnSpc>
            </a:pPr>
            <a:r>
              <a:rPr lang="ru-RU" b="1" dirty="0">
                <a:solidFill>
                  <a:schemeClr val="accent1"/>
                </a:solidFill>
              </a:rPr>
              <a:t>Окончив университет в 1959 году, Распутин несколько лет работал в газетах Иркутска  и Красноярска, часто бывал на строительстве Красноярской ГЭС и магистрали Абакан — Тайшет.</a:t>
            </a:r>
          </a:p>
          <a:p>
            <a:pPr indent="457172" algn="just">
              <a:lnSpc>
                <a:spcPct val="150000"/>
              </a:lnSpc>
            </a:pPr>
            <a:r>
              <a:rPr lang="ru-RU" b="1" dirty="0">
                <a:solidFill>
                  <a:schemeClr val="accent1"/>
                </a:solidFill>
              </a:rPr>
              <a:t>Очерки и рассказы об увиденном позже вошли в его сборники  «Костровые новых городов» и «Край возле самого неба».</a:t>
            </a:r>
            <a:r>
              <a:rPr lang="ru-RU" dirty="0">
                <a:solidFill>
                  <a:schemeClr val="accent1"/>
                </a:solidFill>
              </a:rPr>
              <a:t> </a:t>
            </a:r>
            <a:endParaRPr lang="ru-RU" b="1" dirty="0">
              <a:solidFill>
                <a:schemeClr val="accent1"/>
              </a:solidFill>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5903" y="3787807"/>
            <a:ext cx="3619500" cy="2918524"/>
          </a:xfrm>
          <a:prstGeom prst="rect">
            <a:avLst/>
          </a:prstGeom>
        </p:spPr>
      </p:pic>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93812" y="4617655"/>
            <a:ext cx="2564688" cy="1945252"/>
          </a:xfrm>
          <a:prstGeom prst="rect">
            <a:avLst/>
          </a:prstGeom>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79600" y="585655"/>
            <a:ext cx="3200400" cy="3098800"/>
          </a:xfrm>
          <a:prstGeom prst="rect">
            <a:avLst/>
          </a:prstGeom>
        </p:spPr>
      </p:pic>
    </p:spTree>
    <p:extLst>
      <p:ext uri="{BB962C8B-B14F-4D97-AF65-F5344CB8AC3E}">
        <p14:creationId xmlns:p14="http://schemas.microsoft.com/office/powerpoint/2010/main" val="329932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82">
        <p15:prstTrans prst="pageCurlDouble"/>
      </p:transition>
    </mc:Choice>
    <mc:Fallback xmlns="">
      <p:transition spd="slow" advClick="0" advTm="3182">
        <p:fade/>
      </p:transition>
    </mc:Fallback>
  </mc:AlternateContent>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1404</TotalTime>
  <Words>1022</Words>
  <Application>Microsoft Office PowerPoint</Application>
  <PresentationFormat>Широкоэкранный</PresentationFormat>
  <Paragraphs>59</Paragraphs>
  <Slides>17</Slides>
  <Notes>0</Notes>
  <HiddenSlides>1</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Aharoni</vt:lpstr>
      <vt:lpstr>Arial</vt:lpstr>
      <vt:lpstr>Century Gothic</vt:lpstr>
      <vt:lpstr>Times New Roman</vt:lpstr>
      <vt:lpstr>Wingdings 3</vt:lpstr>
      <vt:lpstr>Легкий дым</vt:lpstr>
      <vt:lpstr>Презентация PowerPoint</vt:lpstr>
      <vt:lpstr>.</vt:lpstr>
      <vt:lpstr>Отец-Григорий Никитич   Распутин. </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ВАЛЕНТИН  ГРИГОРЬЕВИЧ       РАСПУТИН</dc:title>
  <dc:creator>Пользователь</dc:creator>
  <cp:lastModifiedBy>Admin</cp:lastModifiedBy>
  <cp:revision>87</cp:revision>
  <dcterms:created xsi:type="dcterms:W3CDTF">2022-02-16T11:26:08Z</dcterms:created>
  <dcterms:modified xsi:type="dcterms:W3CDTF">2022-02-24T11:58:01Z</dcterms:modified>
</cp:coreProperties>
</file>